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070F51DE-9C5D-4E85-9A3B-FFA2ADCBC520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08F62DC-B475-4271-975F-530243E97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4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919E-3814-4FCF-856A-4A62B834AC35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8D6D-6723-4965-A264-4EF4377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chart from Wednesday</a:t>
            </a:r>
          </a:p>
          <a:p>
            <a:r>
              <a:rPr lang="en-US" dirty="0" smtClean="0"/>
              <a:t>With a partner, work to complete as much of the chart as possible</a:t>
            </a:r>
          </a:p>
          <a:p>
            <a:r>
              <a:rPr lang="en-US" dirty="0" smtClean="0"/>
              <a:t>We will begin our notes in 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8"/>
            <a:ext cx="9144000" cy="62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“end” of foraging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106"/>
            <a:ext cx="7886700" cy="5218981"/>
          </a:xfrm>
        </p:spPr>
        <p:txBody>
          <a:bodyPr>
            <a:normAutofit/>
          </a:bodyPr>
          <a:lstStyle/>
          <a:p>
            <a:r>
              <a:rPr lang="en-US" dirty="0" smtClean="0"/>
              <a:t>Humans foraged for more than 150,000 years of existence</a:t>
            </a:r>
          </a:p>
          <a:p>
            <a:pPr lvl="1"/>
            <a:r>
              <a:rPr lang="en-US" dirty="0" smtClean="0"/>
              <a:t>Most efficient way to get food</a:t>
            </a:r>
          </a:p>
          <a:p>
            <a:r>
              <a:rPr lang="en-US" dirty="0"/>
              <a:t>A</a:t>
            </a:r>
            <a:r>
              <a:rPr lang="en-US" dirty="0" smtClean="0"/>
              <a:t>round 10,000 years ago, some people started settling down</a:t>
            </a:r>
          </a:p>
          <a:p>
            <a:pPr lvl="1"/>
            <a:r>
              <a:rPr lang="en-US" dirty="0" smtClean="0"/>
              <a:t>Mostly near rivers</a:t>
            </a:r>
          </a:p>
          <a:p>
            <a:pPr lvl="1"/>
            <a:r>
              <a:rPr lang="en-US" dirty="0" smtClean="0"/>
              <a:t>In areas with plants and animals that could be domesticated</a:t>
            </a:r>
          </a:p>
          <a:p>
            <a:pPr lvl="1"/>
            <a:r>
              <a:rPr lang="en-US" dirty="0" smtClean="0"/>
              <a:t>Domestication:  the act of turning a wild species into a species that can be raised by people for food</a:t>
            </a:r>
          </a:p>
          <a:p>
            <a:r>
              <a:rPr lang="en-US" dirty="0" smtClean="0"/>
              <a:t>Not everyone stopped</a:t>
            </a:r>
          </a:p>
          <a:p>
            <a:pPr lvl="1"/>
            <a:r>
              <a:rPr lang="en-US" dirty="0" smtClean="0"/>
              <a:t>Even today, foraging cultures still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settle?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808"/>
            <a:ext cx="7886700" cy="54291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Safer</a:t>
            </a:r>
          </a:p>
          <a:p>
            <a:pPr lvl="1"/>
            <a:r>
              <a:rPr lang="en-US" dirty="0" smtClean="0"/>
              <a:t>Areas settled had natural defenses, like mountains and rivers</a:t>
            </a:r>
          </a:p>
          <a:p>
            <a:r>
              <a:rPr lang="en-US" dirty="0" smtClean="0"/>
              <a:t>Large population</a:t>
            </a:r>
          </a:p>
          <a:p>
            <a:pPr lvl="1"/>
            <a:r>
              <a:rPr lang="en-US" dirty="0" smtClean="0"/>
              <a:t>End of the Ice Age thawed out and population grew faster than food supplies as mammoths disappeared, meaning humans needed more food</a:t>
            </a:r>
          </a:p>
          <a:p>
            <a:r>
              <a:rPr lang="en-US" dirty="0" smtClean="0"/>
              <a:t>Luck?</a:t>
            </a:r>
          </a:p>
          <a:p>
            <a:pPr lvl="1"/>
            <a:r>
              <a:rPr lang="en-US" dirty="0" smtClean="0"/>
              <a:t>No one is sure how domestication started, and some of it was likely coincidence—the right place at the right time</a:t>
            </a:r>
          </a:p>
          <a:p>
            <a:r>
              <a:rPr lang="en-US" dirty="0" smtClean="0"/>
              <a:t>“Peer” pressure</a:t>
            </a:r>
          </a:p>
          <a:p>
            <a:pPr lvl="1"/>
            <a:r>
              <a:rPr lang="en-US" dirty="0" smtClean="0"/>
              <a:t>Some groups settled sooner, and may have presented a threat to groups that did not</a:t>
            </a:r>
          </a:p>
          <a:p>
            <a:pPr lvl="1"/>
            <a:r>
              <a:rPr lang="en-US" dirty="0" smtClean="0"/>
              <a:t>4000-5000 years between earliest farmers and first major civilizations, so it wasn’t overnight.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380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2061712"/>
            <a:ext cx="3868340" cy="4589253"/>
          </a:xfrm>
        </p:spPr>
        <p:txBody>
          <a:bodyPr>
            <a:normAutofit/>
          </a:bodyPr>
          <a:lstStyle/>
          <a:p>
            <a:r>
              <a:rPr lang="en-US" dirty="0" smtClean="0"/>
              <a:t>Very little rainfall</a:t>
            </a:r>
          </a:p>
          <a:p>
            <a:r>
              <a:rPr lang="en-US" dirty="0" smtClean="0"/>
              <a:t>Very few plants</a:t>
            </a:r>
          </a:p>
          <a:p>
            <a:pPr lvl="1"/>
            <a:r>
              <a:rPr lang="en-US" dirty="0" smtClean="0"/>
              <a:t>Conserve water</a:t>
            </a:r>
          </a:p>
          <a:p>
            <a:r>
              <a:rPr lang="en-US" dirty="0" smtClean="0"/>
              <a:t>“Hot” and “Cold” deserts</a:t>
            </a:r>
          </a:p>
          <a:p>
            <a:pPr lvl="1"/>
            <a:r>
              <a:rPr lang="en-US" dirty="0" smtClean="0"/>
              <a:t>Both cold at night</a:t>
            </a:r>
          </a:p>
          <a:p>
            <a:r>
              <a:rPr lang="en-US" dirty="0" smtClean="0"/>
              <a:t>Few large animals</a:t>
            </a:r>
          </a:p>
          <a:p>
            <a:pPr lvl="1"/>
            <a:r>
              <a:rPr lang="en-US" dirty="0" smtClean="0"/>
              <a:t>Most are small, nocturnal, &amp; burrow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49562"/>
          </a:xfrm>
        </p:spPr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061712"/>
            <a:ext cx="3887391" cy="4589253"/>
          </a:xfrm>
        </p:spPr>
        <p:txBody>
          <a:bodyPr>
            <a:normAutofit/>
          </a:bodyPr>
          <a:lstStyle/>
          <a:p>
            <a:r>
              <a:rPr lang="en-US" dirty="0" smtClean="0"/>
              <a:t>Moderate to high rain</a:t>
            </a:r>
          </a:p>
          <a:p>
            <a:r>
              <a:rPr lang="en-US" dirty="0" smtClean="0"/>
              <a:t>Lots of plants</a:t>
            </a:r>
          </a:p>
          <a:p>
            <a:r>
              <a:rPr lang="en-US" dirty="0" smtClean="0"/>
              <a:t>3 main kinds</a:t>
            </a:r>
          </a:p>
          <a:p>
            <a:pPr lvl="1"/>
            <a:r>
              <a:rPr lang="en-US" dirty="0" smtClean="0"/>
              <a:t>Temperate, Boreal, Rainforest</a:t>
            </a:r>
          </a:p>
          <a:p>
            <a:r>
              <a:rPr lang="en-US" dirty="0" smtClean="0"/>
              <a:t>Many types of different animals</a:t>
            </a:r>
          </a:p>
          <a:p>
            <a:pPr lvl="1"/>
            <a:r>
              <a:rPr lang="en-US" dirty="0" smtClean="0"/>
              <a:t>Tropical rainforest has highest biodiversity in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Ground has unfrozen layer, “permafrost”</a:t>
            </a:r>
          </a:p>
          <a:p>
            <a:r>
              <a:rPr lang="en-US" dirty="0" smtClean="0"/>
              <a:t>Small plants</a:t>
            </a:r>
          </a:p>
          <a:p>
            <a:pPr lvl="1"/>
            <a:r>
              <a:rPr lang="en-US" dirty="0" smtClean="0"/>
              <a:t>Moss, scrub</a:t>
            </a:r>
          </a:p>
          <a:p>
            <a:r>
              <a:rPr lang="en-US" dirty="0" smtClean="0"/>
              <a:t>Some animal life</a:t>
            </a:r>
          </a:p>
          <a:p>
            <a:pPr lvl="1"/>
            <a:r>
              <a:rPr lang="en-US" dirty="0" smtClean="0"/>
              <a:t>Few larger, like deer</a:t>
            </a:r>
          </a:p>
          <a:p>
            <a:pPr lvl="1"/>
            <a:r>
              <a:rPr lang="en-US" dirty="0" smtClean="0"/>
              <a:t>Many smaller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Many different climates</a:t>
            </a:r>
          </a:p>
          <a:p>
            <a:r>
              <a:rPr lang="en-US" dirty="0" smtClean="0"/>
              <a:t>Some rain</a:t>
            </a:r>
          </a:p>
          <a:p>
            <a:pPr lvl="1"/>
            <a:r>
              <a:rPr lang="en-US" dirty="0" smtClean="0"/>
              <a:t>Not enough to allow major tree growth</a:t>
            </a:r>
          </a:p>
          <a:p>
            <a:r>
              <a:rPr lang="en-US" dirty="0" smtClean="0"/>
              <a:t>Many plants and animals</a:t>
            </a:r>
          </a:p>
          <a:p>
            <a:pPr lvl="1"/>
            <a:r>
              <a:rPr lang="en-US" dirty="0" smtClean="0"/>
              <a:t>Antelope, oxen, zebra, etc.</a:t>
            </a:r>
          </a:p>
        </p:txBody>
      </p:sp>
    </p:spTree>
    <p:extLst>
      <p:ext uri="{BB962C8B-B14F-4D97-AF65-F5344CB8AC3E}">
        <p14:creationId xmlns:p14="http://schemas.microsoft.com/office/powerpoint/2010/main" val="29918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15074"/>
            <a:ext cx="7886700" cy="496336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Theory</a:t>
            </a:r>
            <a:r>
              <a:rPr lang="en-US" dirty="0" smtClean="0"/>
              <a:t>: statement(s) that explain something, accepted as fact and backed by evidence</a:t>
            </a:r>
            <a:endParaRPr lang="en-US" dirty="0"/>
          </a:p>
          <a:p>
            <a:r>
              <a:rPr lang="en-US" dirty="0" smtClean="0"/>
              <a:t>Theories are based on scientific evidence</a:t>
            </a:r>
          </a:p>
          <a:p>
            <a:pPr lvl="1"/>
            <a:r>
              <a:rPr lang="en-US" dirty="0" smtClean="0"/>
              <a:t>New evidence can adjust the theory</a:t>
            </a:r>
          </a:p>
          <a:p>
            <a:r>
              <a:rPr lang="en-US" dirty="0" smtClean="0"/>
              <a:t>Just because something is a theory does not mean it is not true!</a:t>
            </a:r>
          </a:p>
          <a:p>
            <a:r>
              <a:rPr lang="en-US" dirty="0" smtClean="0"/>
              <a:t>An idea based on a hunch or feelings is not a theory!</a:t>
            </a:r>
          </a:p>
          <a:p>
            <a:pPr lvl="1"/>
            <a:r>
              <a:rPr lang="en-US" dirty="0" smtClean="0"/>
              <a:t>This is a definition of </a:t>
            </a:r>
            <a:r>
              <a:rPr lang="en-US" i="1" dirty="0" smtClean="0"/>
              <a:t>faith</a:t>
            </a:r>
          </a:p>
          <a:p>
            <a:r>
              <a:rPr lang="en-US" dirty="0" smtClean="0"/>
              <a:t>The ideas presented in these notes are a reflection of scientific theory, and will be treated as such</a:t>
            </a:r>
          </a:p>
          <a:p>
            <a:pPr lvl="1"/>
            <a:r>
              <a:rPr lang="en-US" dirty="0" smtClean="0"/>
              <a:t>If faith disagrees with these theories, that is an issue to be dealt with outside of the classroom (it’s a legal thing)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3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9221"/>
          </a:xfrm>
        </p:spPr>
        <p:txBody>
          <a:bodyPr/>
          <a:lstStyle/>
          <a:p>
            <a:r>
              <a:rPr lang="en-US" dirty="0" smtClean="0"/>
              <a:t>Homo Sapiens </a:t>
            </a:r>
            <a:r>
              <a:rPr lang="en-US" dirty="0" err="1" smtClean="0"/>
              <a:t>Sapiens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962"/>
            <a:ext cx="7886700" cy="4883001"/>
          </a:xfrm>
        </p:spPr>
        <p:txBody>
          <a:bodyPr>
            <a:normAutofit/>
          </a:bodyPr>
          <a:lstStyle/>
          <a:p>
            <a:r>
              <a:rPr lang="en-US" dirty="0" smtClean="0"/>
              <a:t>A hominid is a scientific family of primates that includes humans and our closest relatives</a:t>
            </a:r>
          </a:p>
          <a:p>
            <a:pPr lvl="1"/>
            <a:r>
              <a:rPr lang="en-US" dirty="0" smtClean="0"/>
              <a:t>Domain-Kingdom-Phylum-Class-Order-Family-Genus-Species</a:t>
            </a:r>
          </a:p>
          <a:p>
            <a:pPr lvl="1"/>
            <a:r>
              <a:rPr lang="en-US" dirty="0" err="1" smtClean="0"/>
              <a:t>Hominidae</a:t>
            </a:r>
            <a:r>
              <a:rPr lang="en-US" dirty="0" smtClean="0"/>
              <a:t> includes humans, chimpanzees, gorillas, and other great apes</a:t>
            </a:r>
          </a:p>
          <a:p>
            <a:r>
              <a:rPr lang="en-US" dirty="0" smtClean="0"/>
              <a:t>Modern humans are </a:t>
            </a:r>
            <a:r>
              <a:rPr lang="en-US" i="1" dirty="0" smtClean="0"/>
              <a:t>homo sapiens </a:t>
            </a:r>
            <a:r>
              <a:rPr lang="en-US" i="1" dirty="0" err="1" smtClean="0"/>
              <a:t>sapiens</a:t>
            </a:r>
            <a:endParaRPr lang="en-US" i="1" dirty="0" smtClean="0"/>
          </a:p>
          <a:p>
            <a:pPr lvl="1"/>
            <a:r>
              <a:rPr lang="en-US" dirty="0" smtClean="0"/>
              <a:t>Homo = same        Sapient = thinking</a:t>
            </a:r>
          </a:p>
          <a:p>
            <a:pPr lvl="1"/>
            <a:r>
              <a:rPr lang="en-US" dirty="0" smtClean="0"/>
              <a:t>Thus, </a:t>
            </a:r>
            <a:r>
              <a:rPr lang="en-US" i="1" dirty="0" smtClean="0"/>
              <a:t>homo sapiens </a:t>
            </a:r>
            <a:r>
              <a:rPr lang="en-US" i="1" dirty="0" err="1" smtClean="0"/>
              <a:t>sapiens</a:t>
            </a:r>
            <a:r>
              <a:rPr lang="en-US" dirty="0" smtClean="0"/>
              <a:t> is the thing that </a:t>
            </a:r>
            <a:r>
              <a:rPr lang="en-US" i="1" dirty="0" smtClean="0"/>
              <a:t>really</a:t>
            </a:r>
            <a:r>
              <a:rPr lang="en-US" dirty="0" smtClean="0"/>
              <a:t> thinks like us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umans appear in fossils about 200,000 </a:t>
            </a:r>
            <a:r>
              <a:rPr lang="en-US" dirty="0" err="1" smtClean="0"/>
              <a:t>yrs</a:t>
            </a:r>
            <a:r>
              <a:rPr lang="en-US" dirty="0" smtClean="0"/>
              <a:t> ago</a:t>
            </a:r>
          </a:p>
          <a:p>
            <a:r>
              <a:rPr lang="en-US" dirty="0" smtClean="0"/>
              <a:t>Earlier hominids have different scientific names…</a:t>
            </a:r>
          </a:p>
        </p:txBody>
      </p:sp>
    </p:spTree>
    <p:extLst>
      <p:ext uri="{BB962C8B-B14F-4D97-AF65-F5344CB8AC3E}">
        <p14:creationId xmlns:p14="http://schemas.microsoft.com/office/powerpoint/2010/main" val="41516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Hominids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6491"/>
            <a:ext cx="7886700" cy="512409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theory of human evolution states that modern humans evolved from earlier hominids</a:t>
            </a:r>
          </a:p>
          <a:p>
            <a:pPr lvl="1"/>
            <a:r>
              <a:rPr lang="en-US" dirty="0" smtClean="0"/>
              <a:t>Not all hominids were or are directly involved in the human evolutionary chain</a:t>
            </a:r>
          </a:p>
          <a:p>
            <a:r>
              <a:rPr lang="en-US" dirty="0" smtClean="0"/>
              <a:t>Oldest known member of </a:t>
            </a:r>
            <a:r>
              <a:rPr lang="en-US" i="1" dirty="0" smtClean="0"/>
              <a:t>homo </a:t>
            </a:r>
            <a:r>
              <a:rPr lang="en-US" dirty="0" smtClean="0"/>
              <a:t>genus is </a:t>
            </a:r>
            <a:r>
              <a:rPr lang="en-US" i="1" dirty="0" smtClean="0"/>
              <a:t>homo </a:t>
            </a:r>
            <a:r>
              <a:rPr lang="en-US" i="1" dirty="0" err="1" smtClean="0"/>
              <a:t>habilis</a:t>
            </a:r>
            <a:endParaRPr lang="en-US" dirty="0" smtClean="0"/>
          </a:p>
          <a:p>
            <a:pPr lvl="1"/>
            <a:r>
              <a:rPr lang="en-US" dirty="0" smtClean="0"/>
              <a:t>Used stone tools, fossils found in Africa, ~2.3 mil </a:t>
            </a:r>
            <a:r>
              <a:rPr lang="en-US" dirty="0" err="1" smtClean="0"/>
              <a:t>yrs</a:t>
            </a:r>
            <a:r>
              <a:rPr lang="en-US" dirty="0" smtClean="0"/>
              <a:t> ago</a:t>
            </a:r>
          </a:p>
          <a:p>
            <a:r>
              <a:rPr lang="en-US" i="1" dirty="0" smtClean="0"/>
              <a:t>Homo erectus</a:t>
            </a:r>
            <a:r>
              <a:rPr lang="en-US" dirty="0" smtClean="0"/>
              <a:t> first moved out of Africa</a:t>
            </a:r>
          </a:p>
          <a:p>
            <a:pPr lvl="1"/>
            <a:r>
              <a:rPr lang="en-US" dirty="0" smtClean="0"/>
              <a:t>Name refers to constant upright walking, roughly around 1.8 to 150,000 </a:t>
            </a:r>
            <a:r>
              <a:rPr lang="en-US" dirty="0" err="1" smtClean="0"/>
              <a:t>yrs</a:t>
            </a:r>
            <a:r>
              <a:rPr lang="en-US" dirty="0" smtClean="0"/>
              <a:t> ago, first use of the “hand axe”</a:t>
            </a:r>
          </a:p>
          <a:p>
            <a:r>
              <a:rPr lang="en-US" i="1" dirty="0" smtClean="0"/>
              <a:t>Homo </a:t>
            </a:r>
            <a:r>
              <a:rPr lang="en-US" i="1" dirty="0" err="1" smtClean="0"/>
              <a:t>neanderthalensis</a:t>
            </a:r>
            <a:r>
              <a:rPr lang="en-US" i="1" dirty="0" smtClean="0"/>
              <a:t> </a:t>
            </a:r>
            <a:r>
              <a:rPr lang="en-US" dirty="0" smtClean="0"/>
              <a:t>was our closest relative</a:t>
            </a:r>
          </a:p>
          <a:p>
            <a:pPr lvl="1"/>
            <a:r>
              <a:rPr lang="en-US" dirty="0" smtClean="0"/>
              <a:t>Shared about 99.7% of </a:t>
            </a:r>
            <a:r>
              <a:rPr lang="en-US" dirty="0" err="1" smtClean="0"/>
              <a:t>dna</a:t>
            </a:r>
            <a:r>
              <a:rPr lang="en-US" dirty="0" smtClean="0"/>
              <a:t> (Still a big difference though)</a:t>
            </a:r>
          </a:p>
          <a:p>
            <a:pPr lvl="1"/>
            <a:r>
              <a:rPr lang="en-US" dirty="0" smtClean="0"/>
              <a:t>Classic “caveman” look modeled after Neanderthals</a:t>
            </a:r>
          </a:p>
          <a:p>
            <a:pPr lvl="1"/>
            <a:r>
              <a:rPr lang="en-US" dirty="0" smtClean="0"/>
              <a:t>Fossils in Europe, Middle East, and Central Asia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" y="100013"/>
            <a:ext cx="16573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44" y="-1"/>
            <a:ext cx="20193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44" y="134082"/>
            <a:ext cx="1733662" cy="215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44" y="1830"/>
            <a:ext cx="20383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94" y="-3"/>
            <a:ext cx="20193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in your assigned seat</a:t>
            </a:r>
          </a:p>
          <a:p>
            <a:r>
              <a:rPr lang="en-US" dirty="0" smtClean="0"/>
              <a:t>Get out your note sheet from Friday</a:t>
            </a:r>
          </a:p>
          <a:p>
            <a:r>
              <a:rPr lang="en-US" dirty="0" smtClean="0"/>
              <a:t>With your table, review the notes you have</a:t>
            </a:r>
          </a:p>
          <a:p>
            <a:pPr lvl="1"/>
            <a:r>
              <a:rPr lang="en-US" dirty="0" smtClean="0"/>
              <a:t>Up to </a:t>
            </a:r>
            <a:r>
              <a:rPr lang="en-US" i="1" dirty="0" smtClean="0"/>
              <a:t>homo </a:t>
            </a:r>
            <a:r>
              <a:rPr lang="en-US" i="1" dirty="0" err="1" smtClean="0"/>
              <a:t>neanderthalensis</a:t>
            </a:r>
            <a:endParaRPr lang="en-US" dirty="0" smtClean="0"/>
          </a:p>
          <a:p>
            <a:r>
              <a:rPr lang="en-US" dirty="0" smtClean="0"/>
              <a:t>Make sure you have something to write with for today’s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0567"/>
            <a:ext cx="7886700" cy="5023749"/>
          </a:xfrm>
        </p:spPr>
        <p:txBody>
          <a:bodyPr/>
          <a:lstStyle/>
          <a:p>
            <a:r>
              <a:rPr lang="en-US" dirty="0" smtClean="0"/>
              <a:t>Earliest hominid fossils all found in the Great Rift Valley</a:t>
            </a:r>
          </a:p>
          <a:p>
            <a:pPr lvl="1"/>
            <a:r>
              <a:rPr lang="en-US" dirty="0" smtClean="0"/>
              <a:t>In East Africa, modern day Ethiopia, Somalia</a:t>
            </a:r>
          </a:p>
          <a:p>
            <a:r>
              <a:rPr lang="en-US" dirty="0" smtClean="0"/>
              <a:t>This area had both forest and grassland biomes</a:t>
            </a:r>
          </a:p>
          <a:p>
            <a:pPr lvl="1"/>
            <a:r>
              <a:rPr lang="en-US" dirty="0" smtClean="0"/>
              <a:t>Earliest ancestors lived in forests for protection</a:t>
            </a:r>
          </a:p>
          <a:p>
            <a:pPr lvl="2"/>
            <a:r>
              <a:rPr lang="en-US" dirty="0" smtClean="0"/>
              <a:t>Other animals ate hominids regularly</a:t>
            </a:r>
          </a:p>
          <a:p>
            <a:pPr lvl="1"/>
            <a:r>
              <a:rPr lang="en-US" dirty="0" smtClean="0"/>
              <a:t>Newer ancestors ventured farther and farther from the forested areas</a:t>
            </a:r>
          </a:p>
          <a:p>
            <a:pPr lvl="2"/>
            <a:r>
              <a:rPr lang="en-US" dirty="0" smtClean="0"/>
              <a:t>Possibly protected with tools, hips also evolved to run faster</a:t>
            </a:r>
          </a:p>
          <a:p>
            <a:r>
              <a:rPr lang="en-US" dirty="0" smtClean="0"/>
              <a:t>Ancestors evolved thinking capabilities</a:t>
            </a:r>
          </a:p>
          <a:p>
            <a:pPr lvl="1"/>
            <a:r>
              <a:rPr lang="en-US" dirty="0" smtClean="0"/>
              <a:t>Hence, bigger skulls to hold bigger brains</a:t>
            </a:r>
          </a:p>
          <a:p>
            <a:pPr lvl="1"/>
            <a:r>
              <a:rPr lang="en-US" dirty="0" smtClean="0"/>
              <a:t>Walking upright to carry big </a:t>
            </a:r>
            <a:r>
              <a:rPr lang="en-US" dirty="0" err="1" smtClean="0"/>
              <a:t>ol</a:t>
            </a:r>
            <a:r>
              <a:rPr lang="en-US" dirty="0" smtClean="0"/>
              <a:t>’ 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8451"/>
          </a:xfrm>
        </p:spPr>
        <p:txBody>
          <a:bodyPr/>
          <a:lstStyle/>
          <a:p>
            <a:r>
              <a:rPr lang="en-US" dirty="0" smtClean="0"/>
              <a:t>Early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576"/>
            <a:ext cx="7886700" cy="52448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ancestors (or maybe even early humans!) moved out of Africa, they spread</a:t>
            </a:r>
          </a:p>
          <a:p>
            <a:pPr lvl="1"/>
            <a:r>
              <a:rPr lang="en-US" i="1" dirty="0" smtClean="0"/>
              <a:t>Homo sapiens</a:t>
            </a:r>
            <a:r>
              <a:rPr lang="en-US" dirty="0" smtClean="0"/>
              <a:t> spread to every continent more than 5000 years ago</a:t>
            </a:r>
          </a:p>
          <a:p>
            <a:pPr marL="0" indent="0">
              <a:buNone/>
            </a:pPr>
            <a:r>
              <a:rPr lang="en-US" dirty="0" smtClean="0"/>
              <a:t>But…why?</a:t>
            </a:r>
          </a:p>
          <a:p>
            <a:r>
              <a:rPr lang="en-US" dirty="0" smtClean="0"/>
              <a:t>Early humans were foragers</a:t>
            </a:r>
          </a:p>
          <a:p>
            <a:pPr lvl="1"/>
            <a:r>
              <a:rPr lang="en-US" dirty="0" smtClean="0"/>
              <a:t>They moved from place to place finding food</a:t>
            </a:r>
          </a:p>
          <a:p>
            <a:pPr lvl="2"/>
            <a:r>
              <a:rPr lang="en-US" dirty="0" smtClean="0"/>
              <a:t>Mostly nuts, berries, fruits, but also sometimes hunting</a:t>
            </a:r>
            <a:endParaRPr lang="en-US" dirty="0"/>
          </a:p>
          <a:p>
            <a:r>
              <a:rPr lang="en-US" dirty="0" smtClean="0"/>
              <a:t>Any given place can only hold so many people</a:t>
            </a:r>
          </a:p>
          <a:p>
            <a:pPr lvl="1"/>
            <a:r>
              <a:rPr lang="en-US" dirty="0" smtClean="0"/>
              <a:t>Called carrying capacity</a:t>
            </a:r>
          </a:p>
          <a:p>
            <a:pPr lvl="1"/>
            <a:r>
              <a:rPr lang="en-US" dirty="0" smtClean="0"/>
              <a:t>As population grew, people had to go elsewhere to eat</a:t>
            </a:r>
          </a:p>
          <a:p>
            <a:r>
              <a:rPr lang="en-US" dirty="0" smtClean="0"/>
              <a:t>Learned to follow the most useful animals</a:t>
            </a:r>
          </a:p>
          <a:p>
            <a:pPr lvl="1"/>
            <a:r>
              <a:rPr lang="en-US" dirty="0" smtClean="0"/>
              <a:t>Woolly mammoth best example</a:t>
            </a:r>
          </a:p>
        </p:txBody>
      </p:sp>
    </p:spTree>
    <p:extLst>
      <p:ext uri="{BB962C8B-B14F-4D97-AF65-F5344CB8AC3E}">
        <p14:creationId xmlns:p14="http://schemas.microsoft.com/office/powerpoint/2010/main" val="29615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817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Bellwork</vt:lpstr>
      <vt:lpstr>Biomes Notes</vt:lpstr>
      <vt:lpstr>Biomes Notes</vt:lpstr>
      <vt:lpstr>Theory</vt:lpstr>
      <vt:lpstr>Homo Sapiens Sapiens</vt:lpstr>
      <vt:lpstr>Early Hominids</vt:lpstr>
      <vt:lpstr>Bellwork</vt:lpstr>
      <vt:lpstr>Why Africa?</vt:lpstr>
      <vt:lpstr>Early Humans</vt:lpstr>
      <vt:lpstr>PowerPoint Presentation</vt:lpstr>
      <vt:lpstr>The “end” of foraging</vt:lpstr>
      <vt:lpstr>Why settle?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James Seelhoff</dc:creator>
  <cp:lastModifiedBy>James Seelhoff</cp:lastModifiedBy>
  <cp:revision>14</cp:revision>
  <cp:lastPrinted>2017-10-06T10:46:33Z</cp:lastPrinted>
  <dcterms:created xsi:type="dcterms:W3CDTF">2017-10-06T01:15:07Z</dcterms:created>
  <dcterms:modified xsi:type="dcterms:W3CDTF">2017-10-09T17:40:41Z</dcterms:modified>
</cp:coreProperties>
</file>